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5" r:id="rId2"/>
    <p:sldId id="617" r:id="rId3"/>
    <p:sldId id="374" r:id="rId4"/>
    <p:sldId id="435" r:id="rId5"/>
    <p:sldId id="811" r:id="rId6"/>
    <p:sldId id="585" r:id="rId7"/>
    <p:sldId id="604" r:id="rId8"/>
    <p:sldId id="370" r:id="rId9"/>
    <p:sldId id="380" r:id="rId10"/>
    <p:sldId id="612" r:id="rId11"/>
    <p:sldId id="812" r:id="rId12"/>
    <p:sldId id="432" r:id="rId13"/>
    <p:sldId id="615" r:id="rId14"/>
    <p:sldId id="348" r:id="rId15"/>
    <p:sldId id="81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36" autoAdjust="0"/>
    <p:restoredTop sz="99388" autoAdjust="0"/>
  </p:normalViewPr>
  <p:slideViewPr>
    <p:cSldViewPr snapToGrid="0" snapToObjects="1">
      <p:cViewPr varScale="1">
        <p:scale>
          <a:sx n="131" d="100"/>
          <a:sy n="131" d="100"/>
        </p:scale>
        <p:origin x="1880" y="184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1447800" cy="298450"/>
          </a:xfrm>
        </p:spPr>
        <p:txBody>
          <a:bodyPr/>
          <a:lstStyle/>
          <a:p>
            <a:fld id="{770BF2F4-2AC7-5642-90EC-6DF86F18F69C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6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9. Surface Reflectance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9B9994-AD96-8143-83BC-C175E1CCF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3" b="11459"/>
          <a:stretch/>
        </p:blipFill>
        <p:spPr>
          <a:xfrm>
            <a:off x="2582237" y="2179835"/>
            <a:ext cx="3738441" cy="377824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Orchard example</a:t>
            </a:r>
          </a:p>
        </p:txBody>
      </p:sp>
      <p:pic>
        <p:nvPicPr>
          <p:cNvPr id="9" name="Content Placeholder 1" descr="Rplot.pdf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2517388"/>
            <a:ext cx="4002088" cy="4273550"/>
          </a:xfrm>
        </p:spPr>
      </p:pic>
      <p:pic>
        <p:nvPicPr>
          <p:cNvPr id="7" name="Picture 6" descr="Rplot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/>
          <a:stretch/>
        </p:blipFill>
        <p:spPr>
          <a:xfrm>
            <a:off x="6201139" y="958457"/>
            <a:ext cx="2527396" cy="2672213"/>
          </a:xfrm>
          <a:prstGeom prst="rect">
            <a:avLst/>
          </a:prstGeom>
        </p:spPr>
      </p:pic>
      <p:pic>
        <p:nvPicPr>
          <p:cNvPr id="10" name="Picture 9" descr="R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68" y="3568583"/>
            <a:ext cx="2594054" cy="2523521"/>
          </a:xfrm>
          <a:prstGeom prst="rect">
            <a:avLst/>
          </a:prstGeom>
        </p:spPr>
      </p:pic>
      <p:pic>
        <p:nvPicPr>
          <p:cNvPr id="11" name="Picture 10" descr="Rplo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3" y="2610715"/>
            <a:ext cx="2519391" cy="245088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4902202" y="5067275"/>
            <a:ext cx="1153765" cy="3225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2450948" y="3507191"/>
            <a:ext cx="663040" cy="356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9888" y="4003670"/>
            <a:ext cx="6046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shade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85944" y="1706250"/>
            <a:ext cx="9865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green</a:t>
            </a:r>
          </a:p>
          <a:p>
            <a:r>
              <a:rPr lang="en-US" sz="1350" dirty="0"/>
              <a:t>vegetation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55967" y="4599682"/>
            <a:ext cx="423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soil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759289" y="2528005"/>
            <a:ext cx="408047" cy="674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721010" y="2528005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PCA Projection</a:t>
            </a:r>
          </a:p>
        </p:txBody>
      </p:sp>
      <p:pic>
        <p:nvPicPr>
          <p:cNvPr id="18" name="Content Placeholder 1" descr="Rplot.pdf">
            <a:extLst>
              <a:ext uri="{FF2B5EF4-FFF2-40B4-BE49-F238E27FC236}">
                <a16:creationId xmlns:a16="http://schemas.microsoft.com/office/drawing/2014/main" id="{4A48F0B1-98B0-274C-B7A9-4032A3656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08149" y="2669968"/>
            <a:ext cx="4002346" cy="427347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E25E69-E2E0-3E4B-8303-3488E77607D1}"/>
              </a:ext>
            </a:extLst>
          </p:cNvPr>
          <p:cNvSpPr txBox="1"/>
          <p:nvPr/>
        </p:nvSpPr>
        <p:spPr>
          <a:xfrm>
            <a:off x="415465" y="1263545"/>
            <a:ext cx="5491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projection onto the first two principal components reveals a “simplex” of linear mixtures comprised of shade, soil, and vegetation.</a:t>
            </a:r>
          </a:p>
        </p:txBody>
      </p:sp>
    </p:spTree>
    <p:extLst>
      <p:ext uri="{BB962C8B-B14F-4D97-AF65-F5344CB8AC3E}">
        <p14:creationId xmlns:p14="http://schemas.microsoft.com/office/powerpoint/2010/main" val="282836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F9C75A-51F8-FC44-97F3-B3AB7A45F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AEE42-D329-D447-97D6-94958A2C6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E3901-EC39-E449-920F-DE8B24354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D8D95D-5E16-3D4A-B890-5434D0FAE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Continuum-absorption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04062-0B05-FD44-9D92-FDDEABD015C0}"/>
              </a:ext>
            </a:extLst>
          </p:cNvPr>
          <p:cNvSpPr txBox="1"/>
          <p:nvPr/>
        </p:nvSpPr>
        <p:spPr>
          <a:xfrm>
            <a:off x="624469" y="1182029"/>
            <a:ext cx="7950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Another common model for reflectance spectra is to treat the reflectance as a linear or polynomial continuum, attenuated by one or more absorption features.  </a:t>
            </a:r>
          </a:p>
          <a:p>
            <a:endParaRPr lang="en-US" b="1" dirty="0"/>
          </a:p>
          <a:p>
            <a:r>
              <a:rPr lang="en-US" b="1" dirty="0"/>
              <a:t>Continuum removal involves dividing by the linear continuum, transforming the absorption into a feature that is more invariant and insensitive to the substrate underneath.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7B477-370D-8C46-8379-AB5EAD76F428}"/>
              </a:ext>
            </a:extLst>
          </p:cNvPr>
          <p:cNvSpPr txBox="1"/>
          <p:nvPr/>
        </p:nvSpPr>
        <p:spPr>
          <a:xfrm>
            <a:off x="589670" y="3213354"/>
            <a:ext cx="3661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Here, the library holds the absorption signatures.  A fitting algorithm matches them to the continuum-removed spectra.</a:t>
            </a:r>
          </a:p>
          <a:p>
            <a:endParaRPr lang="en-US" b="1" dirty="0"/>
          </a:p>
          <a:p>
            <a:r>
              <a:rPr lang="en-US" b="1" dirty="0"/>
              <a:t>The panel at right shows a Hematite absorption feature from the USGS spectral library.  The continuum appears in grey.</a:t>
            </a:r>
          </a:p>
          <a:p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72685E-C737-1240-A45F-1DC8687D7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5"/>
          <a:stretch/>
        </p:blipFill>
        <p:spPr>
          <a:xfrm>
            <a:off x="4172571" y="3505327"/>
            <a:ext cx="4514229" cy="29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3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93F35-6432-CB46-B041-77E20965C1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C63A7-6FFD-3F49-B482-CE0131366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24C5B-72BC-4F4E-ACAD-36EB60377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BF98D0-EC73-024E-804B-CEB48F79D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Placing the continuum is an art!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F3ECC-7A61-CF4B-B7D3-14C81896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34" y="1014761"/>
            <a:ext cx="6999812" cy="54781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4C6419-559F-DF4A-A9CD-452C00E0AADC}"/>
              </a:ext>
            </a:extLst>
          </p:cNvPr>
          <p:cNvCxnSpPr/>
          <p:nvPr/>
        </p:nvCxnSpPr>
        <p:spPr>
          <a:xfrm>
            <a:off x="5642517" y="2620537"/>
            <a:ext cx="769434" cy="136044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D1BE29-A181-FB4B-A9ED-7091F25C8947}"/>
              </a:ext>
            </a:extLst>
          </p:cNvPr>
          <p:cNvCxnSpPr>
            <a:cxnSpLocks/>
          </p:cNvCxnSpPr>
          <p:nvPr/>
        </p:nvCxnSpPr>
        <p:spPr>
          <a:xfrm flipH="1" flipV="1">
            <a:off x="5319132" y="2364059"/>
            <a:ext cx="323385" cy="25647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05E265-9B15-CA4D-95C3-F67CC3E2841D}"/>
              </a:ext>
            </a:extLst>
          </p:cNvPr>
          <p:cNvCxnSpPr>
            <a:cxnSpLocks/>
          </p:cNvCxnSpPr>
          <p:nvPr/>
        </p:nvCxnSpPr>
        <p:spPr>
          <a:xfrm flipH="1" flipV="1">
            <a:off x="4882173" y="2185639"/>
            <a:ext cx="425809" cy="17842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B53EB5-0CA3-DD49-B92E-2AB8374CC232}"/>
              </a:ext>
            </a:extLst>
          </p:cNvPr>
          <p:cNvCxnSpPr>
            <a:cxnSpLocks/>
          </p:cNvCxnSpPr>
          <p:nvPr/>
        </p:nvCxnSpPr>
        <p:spPr>
          <a:xfrm flipH="1">
            <a:off x="4046018" y="2165379"/>
            <a:ext cx="836157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42D304-B9D8-E646-A320-D3376B41A826}"/>
              </a:ext>
            </a:extLst>
          </p:cNvPr>
          <p:cNvCxnSpPr>
            <a:cxnSpLocks/>
          </p:cNvCxnSpPr>
          <p:nvPr/>
        </p:nvCxnSpPr>
        <p:spPr>
          <a:xfrm>
            <a:off x="6350619" y="3876482"/>
            <a:ext cx="429322" cy="70109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61EA45-1F51-E04F-9061-4E78E055CAC2}"/>
              </a:ext>
            </a:extLst>
          </p:cNvPr>
          <p:cNvCxnSpPr>
            <a:cxnSpLocks/>
          </p:cNvCxnSpPr>
          <p:nvPr/>
        </p:nvCxnSpPr>
        <p:spPr>
          <a:xfrm>
            <a:off x="6381285" y="3886916"/>
            <a:ext cx="523622" cy="64047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FAA4EE-C2DC-8E44-8327-07CA8DF89D33}"/>
              </a:ext>
            </a:extLst>
          </p:cNvPr>
          <p:cNvCxnSpPr>
            <a:cxnSpLocks/>
          </p:cNvCxnSpPr>
          <p:nvPr/>
        </p:nvCxnSpPr>
        <p:spPr>
          <a:xfrm>
            <a:off x="6350619" y="3876482"/>
            <a:ext cx="632104" cy="513236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AD2949-460C-B94C-A75D-50C8CBD6C180}"/>
              </a:ext>
            </a:extLst>
          </p:cNvPr>
          <p:cNvSpPr txBox="1"/>
          <p:nvPr/>
        </p:nvSpPr>
        <p:spPr>
          <a:xfrm>
            <a:off x="6650364" y="37963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86355-82BA-6D40-AD65-F0AE6706360A}"/>
              </a:ext>
            </a:extLst>
          </p:cNvPr>
          <p:cNvSpPr txBox="1"/>
          <p:nvPr/>
        </p:nvSpPr>
        <p:spPr>
          <a:xfrm>
            <a:off x="4507640" y="276494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Absorptions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E8B4EE-7D85-F847-A99E-5B2B4407C4FD}"/>
              </a:ext>
            </a:extLst>
          </p:cNvPr>
          <p:cNvSpPr txBox="1"/>
          <p:nvPr/>
        </p:nvSpPr>
        <p:spPr>
          <a:xfrm rot="3542987">
            <a:off x="5425383" y="2736899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Continuum</a:t>
            </a:r>
          </a:p>
        </p:txBody>
      </p:sp>
    </p:spTree>
    <p:extLst>
      <p:ext uri="{BB962C8B-B14F-4D97-AF65-F5344CB8AC3E}">
        <p14:creationId xmlns:p14="http://schemas.microsoft.com/office/powerpoint/2010/main" val="400291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CCC10-3F99-7442-9D2E-174045063A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4B667-4531-1A4B-90A7-AB47320C3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3445D-1F9B-7642-81DD-27420EA16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678E9C-EF61-694E-8254-91790EC30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Inversion options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F2B79B0-C3A6-0241-AB78-CE979D03C69A}"/>
              </a:ext>
            </a:extLst>
          </p:cNvPr>
          <p:cNvSpPr txBox="1">
            <a:spLocks/>
          </p:cNvSpPr>
          <p:nvPr/>
        </p:nvSpPr>
        <p:spPr>
          <a:xfrm>
            <a:off x="497945" y="1595448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sz="1800" dirty="0"/>
              <a:t>Standard least squares minimization:</a:t>
            </a:r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endParaRPr lang="en-US" sz="1800" b="0" dirty="0"/>
          </a:p>
          <a:p>
            <a:pPr marL="514350" indent="-514350">
              <a:buAutoNum type="arabicPeriod"/>
            </a:pPr>
            <a:r>
              <a:rPr lang="en-US" sz="1800" dirty="0"/>
              <a:t>Nonnegative least squares (Lawson/Hansen algorithm, iterative):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0C078A-3808-914D-98B1-201C5F8DCF6A}"/>
                  </a:ext>
                </a:extLst>
              </p:cNvPr>
              <p:cNvSpPr/>
              <p:nvPr/>
            </p:nvSpPr>
            <p:spPr>
              <a:xfrm>
                <a:off x="3629928" y="989063"/>
                <a:ext cx="19688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𝑨𝒃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0C078A-3808-914D-98B1-201C5F8DC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928" y="989063"/>
                <a:ext cx="1968809" cy="646331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CFC8AB6-2297-6F4E-8F92-A8325B233708}"/>
              </a:ext>
            </a:extLst>
          </p:cNvPr>
          <p:cNvSpPr/>
          <p:nvPr/>
        </p:nvSpPr>
        <p:spPr>
          <a:xfrm>
            <a:off x="3849544" y="1872850"/>
            <a:ext cx="1749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 library matrix where columns are spectra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CC39AD-3244-C441-8CC6-88E03ED18398}"/>
              </a:ext>
            </a:extLst>
          </p:cNvPr>
          <p:cNvSpPr/>
          <p:nvPr/>
        </p:nvSpPr>
        <p:spPr>
          <a:xfrm>
            <a:off x="5592764" y="1872325"/>
            <a:ext cx="1591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Vector of mixing coefficients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04E19-A08D-E34B-8B03-2EB6DF5AB726}"/>
              </a:ext>
            </a:extLst>
          </p:cNvPr>
          <p:cNvSpPr/>
          <p:nvPr/>
        </p:nvSpPr>
        <p:spPr>
          <a:xfrm>
            <a:off x="2753637" y="1878596"/>
            <a:ext cx="1253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Measured spectrum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031D22-A3E1-1B4D-9941-AEA77563FFE8}"/>
              </a:ext>
            </a:extLst>
          </p:cNvPr>
          <p:cNvCxnSpPr/>
          <p:nvPr/>
        </p:nvCxnSpPr>
        <p:spPr>
          <a:xfrm flipV="1">
            <a:off x="3519179" y="1540429"/>
            <a:ext cx="221498" cy="3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ED1C8-452E-D64D-9ECB-521574DCF848}"/>
              </a:ext>
            </a:extLst>
          </p:cNvPr>
          <p:cNvCxnSpPr>
            <a:cxnSpLocks/>
          </p:cNvCxnSpPr>
          <p:nvPr/>
        </p:nvCxnSpPr>
        <p:spPr>
          <a:xfrm flipV="1">
            <a:off x="4724140" y="1528279"/>
            <a:ext cx="200876" cy="31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D2B16C-DF65-964E-8D44-019F49F81819}"/>
              </a:ext>
            </a:extLst>
          </p:cNvPr>
          <p:cNvCxnSpPr>
            <a:cxnSpLocks/>
          </p:cNvCxnSpPr>
          <p:nvPr/>
        </p:nvCxnSpPr>
        <p:spPr>
          <a:xfrm flipH="1" flipV="1">
            <a:off x="5410061" y="1485298"/>
            <a:ext cx="365407" cy="32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8A079D-23A1-8A4B-8BA1-F6A278EDCCDA}"/>
                  </a:ext>
                </a:extLst>
              </p:cNvPr>
              <p:cNvSpPr/>
              <p:nvPr/>
            </p:nvSpPr>
            <p:spPr>
              <a:xfrm>
                <a:off x="1715951" y="2989374"/>
                <a:ext cx="6016378" cy="481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    minimizes</a:t>
                </a:r>
                <a:r>
                  <a:rPr lang="en-US" sz="2400" b="1" dirty="0"/>
                  <a:t>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A8A079D-23A1-8A4B-8BA1-F6A278EDC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951" y="2989374"/>
                <a:ext cx="6016378" cy="481607"/>
              </a:xfrm>
              <a:prstGeom prst="rect">
                <a:avLst/>
              </a:prstGeom>
              <a:blipFill>
                <a:blip r:embed="rId5"/>
                <a:stretch>
                  <a:fillRect l="-211" t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6FD105-831D-E04A-9770-60075AF95135}"/>
                  </a:ext>
                </a:extLst>
              </p:cNvPr>
              <p:cNvSpPr/>
              <p:nvPr/>
            </p:nvSpPr>
            <p:spPr>
              <a:xfrm>
                <a:off x="1275508" y="4769435"/>
                <a:ext cx="6675312" cy="511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minimizes</a:t>
                </a:r>
                <a:r>
                  <a:rPr lang="en-US" sz="2400" b="1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acc>
                          <m:accPr>
                            <m:chr m:val="̂"/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   </m:t>
                    </m:r>
                    <m:acc>
                      <m:accPr>
                        <m:chr m:val="̂"/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46FD105-831D-E04A-9770-60075AF95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508" y="4769435"/>
                <a:ext cx="6675312" cy="511230"/>
              </a:xfrm>
              <a:prstGeom prst="rect">
                <a:avLst/>
              </a:prstGeom>
              <a:blipFill>
                <a:blip r:embed="rId6"/>
                <a:stretch>
                  <a:fillRect l="-190" t="-7317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577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586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304138" cy="1866811"/>
          </a:xfrm>
        </p:spPr>
        <p:txBody>
          <a:bodyPr/>
          <a:lstStyle/>
          <a:p>
            <a:r>
              <a:rPr lang="en-US"/>
              <a:t>Exercise 9: </a:t>
            </a:r>
            <a:r>
              <a:rPr lang="en-US" dirty="0"/>
              <a:t>Spectral unmixing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30063" y="1593333"/>
            <a:ext cx="4277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Unmix the list of spectra in the citrus orchard overflight. </a:t>
            </a:r>
          </a:p>
          <a:p>
            <a:endParaRPr lang="en-US" dirty="0"/>
          </a:p>
          <a:p>
            <a:r>
              <a:rPr lang="en-US" dirty="0"/>
              <a:t>Plot the model fits and nonzero component spectra for some representative examples.  The right panel shows spectrum #1000.</a:t>
            </a:r>
          </a:p>
          <a:p>
            <a:endParaRPr lang="en-US" dirty="0"/>
          </a:p>
          <a:p>
            <a:r>
              <a:rPr lang="en-US" dirty="0"/>
              <a:t>Extra credit: interpret your endmembers, and find the mixture fractions of vegetation, </a:t>
            </a:r>
            <a:r>
              <a:rPr lang="en-US" dirty="0" err="1"/>
              <a:t>nonphotosynthetic</a:t>
            </a:r>
            <a:r>
              <a:rPr lang="en-US" dirty="0"/>
              <a:t> vegetation, soil and shade.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B03B5C-035C-0649-9974-4B2FA6FDB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26" y="706445"/>
            <a:ext cx="3782011" cy="264035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C119C-F449-F44E-9BAA-61BA08B0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59823"/>
            <a:ext cx="4504543" cy="3003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E09D3-B36A-C944-AC4F-CA1DB48CBF59}"/>
              </a:ext>
            </a:extLst>
          </p:cNvPr>
          <p:cNvSpPr txBox="1"/>
          <p:nvPr/>
        </p:nvSpPr>
        <p:spPr>
          <a:xfrm>
            <a:off x="-602166" y="26539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5BCDB-0D1B-0344-9A89-A03AFF1A3DB5}"/>
              </a:ext>
            </a:extLst>
          </p:cNvPr>
          <p:cNvSpPr txBox="1"/>
          <p:nvPr/>
        </p:nvSpPr>
        <p:spPr>
          <a:xfrm>
            <a:off x="234176" y="4672360"/>
            <a:ext cx="87425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Understand the difference between linear and nonlinear mixing</a:t>
            </a:r>
          </a:p>
          <a:p>
            <a:r>
              <a:rPr lang="en-US" dirty="0"/>
              <a:t>Apply mixture models to synthesize mixed-pixel spectra</a:t>
            </a:r>
          </a:p>
          <a:p>
            <a:r>
              <a:rPr lang="en-US" dirty="0"/>
              <a:t>Unmix spectra with a spectral library</a:t>
            </a:r>
          </a:p>
        </p:txBody>
      </p:sp>
    </p:spTree>
    <p:extLst>
      <p:ext uri="{BB962C8B-B14F-4D97-AF65-F5344CB8AC3E}">
        <p14:creationId xmlns:p14="http://schemas.microsoft.com/office/powerpoint/2010/main" val="322465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59DAE4-29A7-704B-B666-8547045BAB8C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54026" y="429840"/>
            <a:ext cx="7875935" cy="436031"/>
          </a:xfrm>
        </p:spPr>
        <p:txBody>
          <a:bodyPr/>
          <a:lstStyle/>
          <a:p>
            <a:r>
              <a:rPr lang="en-US" dirty="0"/>
              <a:t>Linear and Non-linear subspaces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EB96EBE-C1F0-7549-90A4-0892580E9117}"/>
              </a:ext>
            </a:extLst>
          </p:cNvPr>
          <p:cNvSpPr txBox="1">
            <a:spLocks/>
          </p:cNvSpPr>
          <p:nvPr/>
        </p:nvSpPr>
        <p:spPr>
          <a:xfrm>
            <a:off x="454026" y="1216237"/>
            <a:ext cx="8032053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/>
              <a:t>Linear dimensionality reduction works best when spectra live (mostly) in a linear subspace.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A810A4-1D4C-1844-84F9-E101E86E0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33333" r="19717" b="31112"/>
          <a:stretch/>
        </p:blipFill>
        <p:spPr>
          <a:xfrm>
            <a:off x="713920" y="2638373"/>
            <a:ext cx="3986440" cy="3037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D3BF0F-3F67-7647-91A0-C9211F1A2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33333" r="19717" b="31112"/>
          <a:stretch/>
        </p:blipFill>
        <p:spPr>
          <a:xfrm>
            <a:off x="4700360" y="2500299"/>
            <a:ext cx="3986440" cy="30372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5CD704-1859-1F44-8B39-1F00CD658A18}"/>
              </a:ext>
            </a:extLst>
          </p:cNvPr>
          <p:cNvSpPr/>
          <p:nvPr/>
        </p:nvSpPr>
        <p:spPr>
          <a:xfrm rot="5400000">
            <a:off x="5710641" y="2408046"/>
            <a:ext cx="2509019" cy="3041859"/>
          </a:xfrm>
          <a:custGeom>
            <a:avLst/>
            <a:gdLst>
              <a:gd name="connsiteX0" fmla="*/ 0 w 2419815"/>
              <a:gd name="connsiteY0" fmla="*/ 0 h 2763077"/>
              <a:gd name="connsiteX1" fmla="*/ 2419815 w 2419815"/>
              <a:gd name="connsiteY1" fmla="*/ 0 h 2763077"/>
              <a:gd name="connsiteX2" fmla="*/ 2419815 w 2419815"/>
              <a:gd name="connsiteY2" fmla="*/ 2763077 h 2763077"/>
              <a:gd name="connsiteX3" fmla="*/ 0 w 2419815"/>
              <a:gd name="connsiteY3" fmla="*/ 2763077 h 2763077"/>
              <a:gd name="connsiteX4" fmla="*/ 0 w 2419815"/>
              <a:gd name="connsiteY4" fmla="*/ 0 h 2763077"/>
              <a:gd name="connsiteX0" fmla="*/ 0 w 2821259"/>
              <a:gd name="connsiteY0" fmla="*/ 0 h 2763077"/>
              <a:gd name="connsiteX1" fmla="*/ 2821259 w 2821259"/>
              <a:gd name="connsiteY1" fmla="*/ 1393902 h 2763077"/>
              <a:gd name="connsiteX2" fmla="*/ 2419815 w 2821259"/>
              <a:gd name="connsiteY2" fmla="*/ 2763077 h 2763077"/>
              <a:gd name="connsiteX3" fmla="*/ 0 w 2821259"/>
              <a:gd name="connsiteY3" fmla="*/ 2763077 h 2763077"/>
              <a:gd name="connsiteX4" fmla="*/ 0 w 2821259"/>
              <a:gd name="connsiteY4" fmla="*/ 0 h 2763077"/>
              <a:gd name="connsiteX0" fmla="*/ 89209 w 2821259"/>
              <a:gd name="connsiteY0" fmla="*/ 0 h 2919194"/>
              <a:gd name="connsiteX1" fmla="*/ 2821259 w 2821259"/>
              <a:gd name="connsiteY1" fmla="*/ 1550019 h 2919194"/>
              <a:gd name="connsiteX2" fmla="*/ 2419815 w 2821259"/>
              <a:gd name="connsiteY2" fmla="*/ 2919194 h 2919194"/>
              <a:gd name="connsiteX3" fmla="*/ 0 w 2821259"/>
              <a:gd name="connsiteY3" fmla="*/ 2919194 h 2919194"/>
              <a:gd name="connsiteX4" fmla="*/ 89209 w 2821259"/>
              <a:gd name="connsiteY4" fmla="*/ 0 h 2919194"/>
              <a:gd name="connsiteX0" fmla="*/ 66903 w 2798953"/>
              <a:gd name="connsiteY0" fmla="*/ 0 h 2919194"/>
              <a:gd name="connsiteX1" fmla="*/ 2798953 w 2798953"/>
              <a:gd name="connsiteY1" fmla="*/ 1550019 h 2919194"/>
              <a:gd name="connsiteX2" fmla="*/ 2397509 w 2798953"/>
              <a:gd name="connsiteY2" fmla="*/ 2919194 h 2919194"/>
              <a:gd name="connsiteX3" fmla="*/ 0 w 2798953"/>
              <a:gd name="connsiteY3" fmla="*/ 2473145 h 2919194"/>
              <a:gd name="connsiteX4" fmla="*/ 66903 w 2798953"/>
              <a:gd name="connsiteY4" fmla="*/ 0 h 2919194"/>
              <a:gd name="connsiteX0" fmla="*/ 0 w 2732050"/>
              <a:gd name="connsiteY0" fmla="*/ 0 h 3041857"/>
              <a:gd name="connsiteX1" fmla="*/ 2732050 w 2732050"/>
              <a:gd name="connsiteY1" fmla="*/ 1550019 h 3041857"/>
              <a:gd name="connsiteX2" fmla="*/ 2330606 w 2732050"/>
              <a:gd name="connsiteY2" fmla="*/ 2919194 h 3041857"/>
              <a:gd name="connsiteX3" fmla="*/ 223031 w 2732050"/>
              <a:gd name="connsiteY3" fmla="*/ 3041857 h 3041857"/>
              <a:gd name="connsiteX4" fmla="*/ 0 w 2732050"/>
              <a:gd name="connsiteY4" fmla="*/ 0 h 3041857"/>
              <a:gd name="connsiteX0" fmla="*/ 0 w 2609384"/>
              <a:gd name="connsiteY0" fmla="*/ 0 h 3209127"/>
              <a:gd name="connsiteX1" fmla="*/ 2609384 w 2609384"/>
              <a:gd name="connsiteY1" fmla="*/ 1717289 h 3209127"/>
              <a:gd name="connsiteX2" fmla="*/ 2207940 w 2609384"/>
              <a:gd name="connsiteY2" fmla="*/ 3086464 h 3209127"/>
              <a:gd name="connsiteX3" fmla="*/ 100365 w 2609384"/>
              <a:gd name="connsiteY3" fmla="*/ 3209127 h 3209127"/>
              <a:gd name="connsiteX4" fmla="*/ 0 w 2609384"/>
              <a:gd name="connsiteY4" fmla="*/ 0 h 3209127"/>
              <a:gd name="connsiteX0" fmla="*/ 591014 w 2509019"/>
              <a:gd name="connsiteY0" fmla="*/ 0 h 3041858"/>
              <a:gd name="connsiteX1" fmla="*/ 2509019 w 2509019"/>
              <a:gd name="connsiteY1" fmla="*/ 1550020 h 3041858"/>
              <a:gd name="connsiteX2" fmla="*/ 2107575 w 2509019"/>
              <a:gd name="connsiteY2" fmla="*/ 2919195 h 3041858"/>
              <a:gd name="connsiteX3" fmla="*/ 0 w 2509019"/>
              <a:gd name="connsiteY3" fmla="*/ 3041858 h 3041858"/>
              <a:gd name="connsiteX4" fmla="*/ 591014 w 2509019"/>
              <a:gd name="connsiteY4" fmla="*/ 0 h 3041858"/>
              <a:gd name="connsiteX0" fmla="*/ 423749 w 2509019"/>
              <a:gd name="connsiteY0" fmla="*/ 0 h 3041859"/>
              <a:gd name="connsiteX1" fmla="*/ 2509019 w 2509019"/>
              <a:gd name="connsiteY1" fmla="*/ 1550021 h 3041859"/>
              <a:gd name="connsiteX2" fmla="*/ 2107575 w 2509019"/>
              <a:gd name="connsiteY2" fmla="*/ 2919196 h 3041859"/>
              <a:gd name="connsiteX3" fmla="*/ 0 w 2509019"/>
              <a:gd name="connsiteY3" fmla="*/ 3041859 h 3041859"/>
              <a:gd name="connsiteX4" fmla="*/ 423749 w 2509019"/>
              <a:gd name="connsiteY4" fmla="*/ 0 h 304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9019" h="3041859">
                <a:moveTo>
                  <a:pt x="423749" y="0"/>
                </a:moveTo>
                <a:lnTo>
                  <a:pt x="2509019" y="1550021"/>
                </a:lnTo>
                <a:lnTo>
                  <a:pt x="2107575" y="2919196"/>
                </a:lnTo>
                <a:lnTo>
                  <a:pt x="0" y="3041859"/>
                </a:lnTo>
                <a:lnTo>
                  <a:pt x="423749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BB18D-B4C3-2448-B195-940AF10AA5CE}"/>
              </a:ext>
            </a:extLst>
          </p:cNvPr>
          <p:cNvSpPr txBox="1"/>
          <p:nvPr/>
        </p:nvSpPr>
        <p:spPr>
          <a:xfrm>
            <a:off x="3840165" y="5944728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</a:t>
            </a:r>
            <a:r>
              <a:rPr lang="en-US" sz="1400" dirty="0" err="1"/>
              <a:t>wikimedia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21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59DAE4-29A7-704B-B666-8547045BAB8C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david.r.thompson@jpl.nasa.gov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4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54026" y="429840"/>
            <a:ext cx="7875935" cy="436031"/>
          </a:xfrm>
        </p:spPr>
        <p:txBody>
          <a:bodyPr/>
          <a:lstStyle/>
          <a:p>
            <a:r>
              <a:rPr lang="en-US" dirty="0"/>
              <a:t>Linear vs. nonlinear mixtures of spectra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BB18D-B4C3-2448-B195-940AF10AA5CE}"/>
              </a:ext>
            </a:extLst>
          </p:cNvPr>
          <p:cNvSpPr txBox="1"/>
          <p:nvPr/>
        </p:nvSpPr>
        <p:spPr>
          <a:xfrm>
            <a:off x="2213942" y="6100105"/>
            <a:ext cx="497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Credit: Keshava and Mustard, IEEE Signal Proc. Mag., 2002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35A67-12D0-BF4D-9B37-FAE2497A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90" y="2901686"/>
            <a:ext cx="3901713" cy="2932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23A96A-276A-7B43-A27D-02774F931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7" y="2901686"/>
            <a:ext cx="3885755" cy="2932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3736DE-2136-DD44-9E9B-6C9A838FEEA2}"/>
              </a:ext>
            </a:extLst>
          </p:cNvPr>
          <p:cNvSpPr txBox="1"/>
          <p:nvPr/>
        </p:nvSpPr>
        <p:spPr>
          <a:xfrm>
            <a:off x="541927" y="1158530"/>
            <a:ext cx="3885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 “geographic” or “areal” mixing is where spectra combine in in geographic proportion, a “checkerboard model” that is effective for many applications.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2EB3FD-E37E-7345-9425-11F822DC1AD0}"/>
              </a:ext>
            </a:extLst>
          </p:cNvPr>
          <p:cNvSpPr txBox="1"/>
          <p:nvPr/>
        </p:nvSpPr>
        <p:spPr>
          <a:xfrm>
            <a:off x="4752010" y="1166853"/>
            <a:ext cx="3850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Nonlinear “intimate” mixing is a combination of scattering and reflection/absorption events.  Minerals, tree canopies, urban environments, etc.</a:t>
            </a:r>
          </a:p>
        </p:txBody>
      </p:sp>
    </p:spTree>
    <p:extLst>
      <p:ext uri="{BB962C8B-B14F-4D97-AF65-F5344CB8AC3E}">
        <p14:creationId xmlns:p14="http://schemas.microsoft.com/office/powerpoint/2010/main" val="248441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3E5B6-BDCF-0847-85A2-8F900807B4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34719C-2497-D546-83D1-6EE09713EC74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BD536-D649-0A4D-8F8D-34E5C5A3A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816CE-2AE2-FA4F-A159-90A8C52B3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46C4CF-A3F2-6841-9126-A7508BBD7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3571564" cy="436031"/>
          </a:xfrm>
        </p:spPr>
        <p:txBody>
          <a:bodyPr/>
          <a:lstStyle/>
          <a:p>
            <a:r>
              <a:rPr lang="en-US" dirty="0"/>
              <a:t>Subpixel modeling: Gather a library of spectra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8C8A0-899E-AF49-A084-1E562F1BCABB}"/>
              </a:ext>
            </a:extLst>
          </p:cNvPr>
          <p:cNvSpPr txBox="1"/>
          <p:nvPr/>
        </p:nvSpPr>
        <p:spPr>
          <a:xfrm>
            <a:off x="454026" y="1951672"/>
            <a:ext cx="31701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Could come from locations in the scene, prior observations, or field studies.</a:t>
            </a:r>
          </a:p>
          <a:p>
            <a:endParaRPr lang="en-US" b="1" dirty="0"/>
          </a:p>
          <a:p>
            <a:r>
              <a:rPr lang="en-US" b="1" dirty="0"/>
              <a:t>The panels at right show an example library formed of green vegetation (GV), soil, and </a:t>
            </a:r>
            <a:r>
              <a:rPr lang="en-US" b="1" dirty="0" err="1"/>
              <a:t>nonphotosynthetic</a:t>
            </a:r>
            <a:r>
              <a:rPr lang="en-US" b="1" dirty="0"/>
              <a:t> vegetation (NPV) spectra.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E6FB16-FD76-5F47-8D14-AFBEF72A4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5" t="18908" r="14554" b="20125"/>
          <a:stretch/>
        </p:blipFill>
        <p:spPr>
          <a:xfrm>
            <a:off x="3777378" y="454025"/>
            <a:ext cx="5284209" cy="59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3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7B07CA-04E4-8A4A-A410-95CF95876AFA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davidraythompson@gmail.com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821F291-CD20-B647-9D22-95806DF01F08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Subpixel modeling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54" y="1828739"/>
            <a:ext cx="4282355" cy="31936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5816" y="5133112"/>
            <a:ext cx="25600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Geographic mixing (Linear model)</a:t>
            </a:r>
          </a:p>
          <a:p>
            <a:r>
              <a:rPr lang="en-US" sz="1350" dirty="0"/>
              <a:t>[</a:t>
            </a:r>
            <a:r>
              <a:rPr lang="en-US" sz="1350" dirty="0" err="1"/>
              <a:t>Keshava</a:t>
            </a:r>
            <a:r>
              <a:rPr lang="en-US" sz="1350" dirty="0"/>
              <a:t> and Mustard, IEEE 2002]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753384" y="3739321"/>
            <a:ext cx="0" cy="3973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550820" y="3739320"/>
            <a:ext cx="0" cy="3973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60679" y="4175388"/>
            <a:ext cx="12609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Library spectrum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97019" y="4186286"/>
            <a:ext cx="9989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Mixing fraction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850" y="2908323"/>
            <a:ext cx="41477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/>
              <a:t>r(</a:t>
            </a:r>
            <a:r>
              <a:rPr lang="en-US" sz="3600" dirty="0" err="1"/>
              <a:t>λ</a:t>
            </a:r>
            <a:r>
              <a:rPr lang="en-US" sz="3600" dirty="0"/>
              <a:t>) = </a:t>
            </a:r>
            <a:r>
              <a:rPr lang="en-US" sz="3600" dirty="0" err="1"/>
              <a:t>Σ</a:t>
            </a:r>
            <a:r>
              <a:rPr lang="en-US" sz="3600" baseline="-25000" dirty="0" err="1"/>
              <a:t>i</a:t>
            </a:r>
            <a:r>
              <a:rPr lang="en-US" sz="3600" dirty="0"/>
              <a:t> </a:t>
            </a:r>
            <a:r>
              <a:rPr lang="en-US" sz="3600" dirty="0" err="1"/>
              <a:t>a</a:t>
            </a:r>
            <a:r>
              <a:rPr lang="en-US" sz="3600" baseline="-25000" dirty="0" err="1"/>
              <a:t>i</a:t>
            </a:r>
            <a:r>
              <a:rPr lang="en-US" sz="3600" dirty="0"/>
              <a:t>(</a:t>
            </a:r>
            <a:r>
              <a:rPr lang="en-US" sz="3600" dirty="0" err="1"/>
              <a:t>λ</a:t>
            </a:r>
            <a:r>
              <a:rPr lang="en-US" sz="3600" dirty="0"/>
              <a:t>) b</a:t>
            </a:r>
            <a:r>
              <a:rPr lang="en-US" sz="3600" baseline="-25000" dirty="0"/>
              <a:t>i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1165396" y="3739320"/>
            <a:ext cx="15096" cy="2600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1149" y="3999407"/>
            <a:ext cx="15413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Observed reflectance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0659E-5ECC-4741-B3F7-D52B91DEA5FD}"/>
              </a:ext>
            </a:extLst>
          </p:cNvPr>
          <p:cNvSpPr txBox="1"/>
          <p:nvPr/>
        </p:nvSpPr>
        <p:spPr>
          <a:xfrm>
            <a:off x="613850" y="1382751"/>
            <a:ext cx="3481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assume a geographic mixture model where all pixels are linear combinations of library spectra.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D8D72B-3543-1B4D-BB07-101703B50AC2}"/>
              </a:ext>
            </a:extLst>
          </p:cNvPr>
          <p:cNvSpPr txBox="1"/>
          <p:nvPr/>
        </p:nvSpPr>
        <p:spPr>
          <a:xfrm>
            <a:off x="760314" y="4925626"/>
            <a:ext cx="3255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It is typical to force all b</a:t>
            </a:r>
            <a:r>
              <a:rPr lang="en-US" b="1" baseline="-25000" dirty="0"/>
              <a:t>i </a:t>
            </a:r>
            <a:r>
              <a:rPr lang="en-US" b="1" dirty="0"/>
              <a:t>to be nonnegative.  “Sparsity” (i.e. lots of zero entries) may be favored.</a:t>
            </a:r>
          </a:p>
        </p:txBody>
      </p:sp>
    </p:spTree>
    <p:extLst>
      <p:ext uri="{BB962C8B-B14F-4D97-AF65-F5344CB8AC3E}">
        <p14:creationId xmlns:p14="http://schemas.microsoft.com/office/powerpoint/2010/main" val="92077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4A1C51-DAF5-C74A-9855-5723DDC496DA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55612" y="1154053"/>
            <a:ext cx="8231188" cy="327905"/>
          </a:xfrm>
        </p:spPr>
        <p:txBody>
          <a:bodyPr>
            <a:noAutofit/>
          </a:bodyPr>
          <a:lstStyle/>
          <a:p>
            <a:r>
              <a:rPr lang="en-US" sz="1800" b="1" dirty="0"/>
              <a:t>A nonnegative least squares problem (all b</a:t>
            </a:r>
            <a:r>
              <a:rPr lang="en-US" sz="1800" b="1" baseline="-25000" dirty="0"/>
              <a:t>i</a:t>
            </a:r>
            <a:r>
              <a:rPr lang="en-US" sz="1800" b="1" dirty="0"/>
              <a:t> ≥ 0)</a:t>
            </a:r>
          </a:p>
          <a:p>
            <a:r>
              <a:rPr lang="en-US" sz="1800" b="1" dirty="0"/>
              <a:t>MESMA (Roberts et al., RSE 2003) finds the optimal </a:t>
            </a:r>
            <a:r>
              <a:rPr lang="en-US" sz="1800" b="1" i="1" dirty="0"/>
              <a:t>compact </a:t>
            </a:r>
            <a:r>
              <a:rPr lang="en-US" sz="1800" b="1" dirty="0"/>
              <a:t>combination of library endmembers to reproduce observations</a:t>
            </a:r>
          </a:p>
          <a:p>
            <a:r>
              <a:rPr lang="en-US" sz="1800" b="1" dirty="0"/>
              <a:t>Minimizes per-channel RMSE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78" y="466091"/>
            <a:ext cx="8232774" cy="43603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Multiple Endmember Spectral Mixture Analysis</a:t>
            </a:r>
          </a:p>
        </p:txBody>
      </p:sp>
      <p:pic>
        <p:nvPicPr>
          <p:cNvPr id="21" name="Picture 20" descr="Bue_IJPRS_2015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t="41810" r="80903" b="53869"/>
          <a:stretch/>
        </p:blipFill>
        <p:spPr>
          <a:xfrm>
            <a:off x="1730298" y="2304344"/>
            <a:ext cx="5286022" cy="2249311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</p:cNvCxnSpPr>
          <p:nvPr/>
        </p:nvCxnSpPr>
        <p:spPr>
          <a:xfrm flipV="1">
            <a:off x="2187498" y="3980744"/>
            <a:ext cx="3048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 flipV="1">
            <a:off x="4625898" y="3980744"/>
            <a:ext cx="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 flipV="1">
            <a:off x="5235498" y="3980744"/>
            <a:ext cx="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 flipV="1">
            <a:off x="6454698" y="3980744"/>
            <a:ext cx="5334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49298" y="4666544"/>
            <a:ext cx="249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Observed reflectance</a:t>
            </a:r>
          </a:p>
          <a:p>
            <a:r>
              <a:rPr lang="en-US" dirty="0">
                <a:solidFill>
                  <a:srgbClr val="FF0000"/>
                </a:solidFill>
              </a:rPr>
              <a:t>in wavelength j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092497" y="4666544"/>
            <a:ext cx="130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Library spectrum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83097" y="4666544"/>
            <a:ext cx="130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Mixing fraction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83297" y="4590344"/>
            <a:ext cx="1735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Measurement noise</a:t>
            </a:r>
          </a:p>
        </p:txBody>
      </p:sp>
    </p:spTree>
    <p:extLst>
      <p:ext uri="{BB962C8B-B14F-4D97-AF65-F5344CB8AC3E}">
        <p14:creationId xmlns:p14="http://schemas.microsoft.com/office/powerpoint/2010/main" val="222798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720BCA-E981-8E4C-BB3C-4B57AEDBC318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geographic mixing models</a:t>
            </a:r>
            <a:br>
              <a:rPr lang="en-US" dirty="0"/>
            </a:br>
            <a:br>
              <a:rPr lang="en-US" b="0" dirty="0"/>
            </a:br>
            <a:endParaRPr lang="en-US" b="0" dirty="0"/>
          </a:p>
        </p:txBody>
      </p:sp>
      <p:grpSp>
        <p:nvGrpSpPr>
          <p:cNvPr id="2" name="Group 1"/>
          <p:cNvGrpSpPr/>
          <p:nvPr/>
        </p:nvGrpSpPr>
        <p:grpSpPr>
          <a:xfrm>
            <a:off x="454026" y="2051754"/>
            <a:ext cx="8498189" cy="4352221"/>
            <a:chOff x="645811" y="2023806"/>
            <a:chExt cx="8498189" cy="43522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1083" y="2680700"/>
              <a:ext cx="4352221" cy="303843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Screen Shot 2014-08-22 at 9.55.4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716" y="2815144"/>
              <a:ext cx="5370284" cy="350945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2" name="Straight Arrow Connector 11"/>
            <p:cNvCxnSpPr>
              <a:cxnSpLocks/>
              <a:stCxn id="8" idx="1"/>
            </p:cNvCxnSpPr>
            <p:nvPr/>
          </p:nvCxnSpPr>
          <p:spPr>
            <a:xfrm flipH="1" flipV="1">
              <a:off x="3200400" y="4343400"/>
              <a:ext cx="573316" cy="226472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159297" y="2399371"/>
              <a:ext cx="0" cy="2209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</p:cNvCxnSpPr>
            <p:nvPr/>
          </p:nvCxnSpPr>
          <p:spPr>
            <a:xfrm>
              <a:off x="6185209" y="2840961"/>
              <a:ext cx="0" cy="6633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 flipH="1">
              <a:off x="6537809" y="4093035"/>
              <a:ext cx="277800" cy="52794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424853" y="4164983"/>
              <a:ext cx="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830300" y="2050558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Chlorophyll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8295" y="2471629"/>
              <a:ext cx="2830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Liquid Water absorption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25154" y="3169705"/>
              <a:ext cx="17993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Water vapor absorption (remember?)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D199BE-CB26-0544-96C1-A135D6CB5DA0}"/>
              </a:ext>
            </a:extLst>
          </p:cNvPr>
          <p:cNvSpPr txBox="1"/>
          <p:nvPr/>
        </p:nvSpPr>
        <p:spPr>
          <a:xfrm>
            <a:off x="454026" y="1089472"/>
            <a:ext cx="779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Surface reflectance in Visible ShortWave InfraRed (VSWIR), acquired by a Next Generation Imaging Spectrometer</a:t>
            </a:r>
          </a:p>
        </p:txBody>
      </p:sp>
    </p:spTree>
    <p:extLst>
      <p:ext uri="{BB962C8B-B14F-4D97-AF65-F5344CB8AC3E}">
        <p14:creationId xmlns:p14="http://schemas.microsoft.com/office/powerpoint/2010/main" val="409568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457200"/>
            <a:ext cx="7816649" cy="822036"/>
          </a:xfrm>
        </p:spPr>
        <p:txBody>
          <a:bodyPr/>
          <a:lstStyle/>
          <a:p>
            <a:r>
              <a:rPr lang="en-US" dirty="0"/>
              <a:t>What surfaces are evident?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20BCA-E981-8E4C-BB3C-4B57AEDBC318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03200"/>
            <a:ext cx="9144000" cy="6858000"/>
            <a:chOff x="0" y="0"/>
            <a:chExt cx="9144000" cy="6858000"/>
          </a:xfrm>
        </p:grpSpPr>
        <p:pic>
          <p:nvPicPr>
            <p:cNvPr id="2" name="Picture 1" descr="photo 2-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362200" y="5410200"/>
              <a:ext cx="9132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Dirt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8254" y="4931855"/>
              <a:ext cx="13586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Shade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9200" y="2057400"/>
              <a:ext cx="1475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Leaves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285031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1423</TotalTime>
  <Words>805</Words>
  <Application>Microsoft Macintosh PowerPoint</Application>
  <PresentationFormat>On-screen Show (4:3)</PresentationFormat>
  <Paragraphs>124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Cambria Math</vt:lpstr>
      <vt:lpstr>NASA-JPL White Templates</vt:lpstr>
      <vt:lpstr>PowerPoint Presentation</vt:lpstr>
      <vt:lpstr>PowerPoint Presentation</vt:lpstr>
      <vt:lpstr>Linear and Non-linear subspaces</vt:lpstr>
      <vt:lpstr>Linear vs. nonlinear mixtures of spectra</vt:lpstr>
      <vt:lpstr>Subpixel modeling: Gather a library of spectra</vt:lpstr>
      <vt:lpstr>Subpixel modeling</vt:lpstr>
      <vt:lpstr>Multiple Endmember Spectral Mixture Analysis</vt:lpstr>
      <vt:lpstr>Example of geographic mixing models  </vt:lpstr>
      <vt:lpstr>What surfaces are evident?</vt:lpstr>
      <vt:lpstr>Orchard example</vt:lpstr>
      <vt:lpstr>Continuum-absorption models</vt:lpstr>
      <vt:lpstr>Placing the continuum is an art!</vt:lpstr>
      <vt:lpstr>Inversion options</vt:lpstr>
      <vt:lpstr>PowerPoint Presentation</vt:lpstr>
      <vt:lpstr>Exercise 9: Spectral unmixing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73</cp:revision>
  <cp:lastPrinted>2014-07-14T23:49:38Z</cp:lastPrinted>
  <dcterms:created xsi:type="dcterms:W3CDTF">2019-07-06T21:56:51Z</dcterms:created>
  <dcterms:modified xsi:type="dcterms:W3CDTF">2020-09-13T17:01:16Z</dcterms:modified>
</cp:coreProperties>
</file>